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89" r:id="rId6"/>
    <p:sldId id="280" r:id="rId7"/>
    <p:sldId id="281" r:id="rId8"/>
    <p:sldId id="291" r:id="rId9"/>
    <p:sldId id="290" r:id="rId10"/>
    <p:sldId id="282" r:id="rId11"/>
    <p:sldId id="283" r:id="rId12"/>
    <p:sldId id="284" r:id="rId13"/>
    <p:sldId id="263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0" d="100"/>
          <a:sy n="100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10E9-0DC4-40D0-9D2A-CC0FF5B93AE0}" type="datetimeFigureOut">
              <a:rPr lang="en-ZA" smtClean="0"/>
              <a:t>2012/11/22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0C852-988F-4380-9BB9-0D96EEDC061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275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0C852-988F-4380-9BB9-0D96EEDC0615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65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E46594-496B-4AC4-91EE-23863F59B7A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E005FF-1FBE-4796-A8EE-3A887585D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514600"/>
            <a:ext cx="6172200" cy="59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Phone Reader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429000"/>
            <a:ext cx="6172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By: Hadley </a:t>
            </a:r>
            <a:r>
              <a:rPr lang="en-US" dirty="0" err="1" smtClean="0"/>
              <a:t>Scholtz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Supervisor: </a:t>
            </a:r>
            <a:r>
              <a:rPr lang="en-US" dirty="0" err="1" smtClean="0"/>
              <a:t>Mehrdad</a:t>
            </a:r>
            <a:r>
              <a:rPr lang="en-US" dirty="0" smtClean="0"/>
              <a:t> </a:t>
            </a:r>
            <a:r>
              <a:rPr lang="en-US" dirty="0" err="1" smtClean="0"/>
              <a:t>Ghaziasgar</a:t>
            </a:r>
            <a:endParaRPr lang="en-US" dirty="0" smtClean="0"/>
          </a:p>
          <a:p>
            <a:r>
              <a:rPr lang="en-US" smtClean="0"/>
              <a:t>Co - supervisor</a:t>
            </a:r>
            <a:r>
              <a:rPr lang="en-US" dirty="0" smtClean="0"/>
              <a:t>: James </a:t>
            </a:r>
            <a:r>
              <a:rPr lang="en-US" dirty="0" err="1" smtClean="0"/>
              <a:t>Connan</a:t>
            </a:r>
            <a:endParaRPr lang="en-US" dirty="0" smtClean="0"/>
          </a:p>
          <a:p>
            <a:r>
              <a:rPr lang="en-US" dirty="0" smtClean="0"/>
              <a:t>Mentor: </a:t>
            </a:r>
            <a:r>
              <a:rPr lang="en-US" dirty="0" err="1" smtClean="0"/>
              <a:t>Ibraheem</a:t>
            </a:r>
            <a:r>
              <a:rPr lang="en-US" dirty="0" smtClean="0"/>
              <a:t> </a:t>
            </a:r>
            <a:r>
              <a:rPr lang="en-US" dirty="0" err="1" smtClean="0"/>
              <a:t>Frieslaar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OCR performance based on text length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25 application executions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Testing (cont.)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397" y="2438400"/>
            <a:ext cx="5407025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0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/>
              <a:t>Automatic Language Detection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130 application executions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Accuracy Testing 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231408"/>
              </p:ext>
            </p:extLst>
          </p:nvPr>
        </p:nvGraphicFramePr>
        <p:xfrm>
          <a:off x="2057400" y="2133600"/>
          <a:ext cx="4953000" cy="4655360"/>
        </p:xfrm>
        <a:graphic>
          <a:graphicData uri="http://schemas.openxmlformats.org/drawingml/2006/table">
            <a:tbl>
              <a:tblPr/>
              <a:tblGrid>
                <a:gridCol w="4196248"/>
                <a:gridCol w="756752"/>
              </a:tblGrid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Automatic Language Detection (No translation accuracy considered)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Language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Accuracy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Bulgrian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96.20%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Catalan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96.61%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Czech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92.54%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Dutch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75.50%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English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Finnish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94.34%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French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96.07%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German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98.86%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Greek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53.99%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Hungarian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80.00%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Indonesian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Italian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96.72%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Latvian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73.71%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Lithuanian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59.14%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Norwegian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98.97%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Polish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94.55%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Portuguese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98.73%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Romanian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97.00%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Russian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98.33%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Slovak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95.28%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Slovenian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74.98%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Spanish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93.51%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Swedish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95.62%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Turkish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94.89%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Ukranian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97.57%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Vietnamese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68.14%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Average overall accuracy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89.28%</a:t>
                      </a:r>
                    </a:p>
                  </a:txBody>
                  <a:tcPr marL="8320" marR="8320" marT="83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52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11 Individuals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Usability Testing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2057400"/>
            <a:ext cx="5162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53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Bradsky</a:t>
            </a:r>
            <a:r>
              <a:rPr lang="en-US" dirty="0" smtClean="0"/>
              <a:t>, G., &amp; </a:t>
            </a:r>
            <a:r>
              <a:rPr lang="en-US" dirty="0" err="1" smtClean="0"/>
              <a:t>Kaehler</a:t>
            </a:r>
            <a:r>
              <a:rPr lang="en-US" dirty="0" smtClean="0"/>
              <a:t>, A. (2008). </a:t>
            </a:r>
            <a:r>
              <a:rPr lang="en-US" i="1" dirty="0" smtClean="0"/>
              <a:t>Learning </a:t>
            </a:r>
            <a:r>
              <a:rPr lang="en-US" i="1" dirty="0" err="1" smtClean="0"/>
              <a:t>OpenCV</a:t>
            </a:r>
            <a:r>
              <a:rPr lang="en-US" i="1" dirty="0" smtClean="0"/>
              <a:t> Computer Vision with the </a:t>
            </a:r>
            <a:r>
              <a:rPr lang="en-US" i="1" dirty="0" err="1" smtClean="0"/>
              <a:t>OpenCV</a:t>
            </a:r>
            <a:r>
              <a:rPr lang="en-US" i="1" dirty="0" smtClean="0"/>
              <a:t> Library. California: O'Reilly Media Inc.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Morris, J. (2011). </a:t>
            </a:r>
            <a:r>
              <a:rPr lang="en-US" i="1" dirty="0" smtClean="0"/>
              <a:t>Android User Interface Development</a:t>
            </a:r>
            <a:r>
              <a:rPr lang="en-US" dirty="0" smtClean="0"/>
              <a:t>. </a:t>
            </a:r>
            <a:r>
              <a:rPr lang="en-US" i="1" dirty="0" smtClean="0"/>
              <a:t>Birmingham:</a:t>
            </a:r>
            <a:r>
              <a:rPr lang="en-US" dirty="0" smtClean="0"/>
              <a:t> </a:t>
            </a:r>
            <a:r>
              <a:rPr lang="en-US" i="1" dirty="0" err="1" smtClean="0"/>
              <a:t>Packt</a:t>
            </a:r>
            <a:r>
              <a:rPr lang="en-US" i="1" dirty="0" smtClean="0"/>
              <a:t> Publishing Ltd.</a:t>
            </a:r>
          </a:p>
          <a:p>
            <a:endParaRPr lang="en-US" i="1" dirty="0" smtClean="0"/>
          </a:p>
          <a:p>
            <a:r>
              <a:rPr lang="en-US" dirty="0" err="1" smtClean="0"/>
              <a:t>Felker</a:t>
            </a:r>
            <a:r>
              <a:rPr lang="en-US" dirty="0" smtClean="0"/>
              <a:t>, D., &amp; Dobbs, J. (2011). </a:t>
            </a:r>
            <a:r>
              <a:rPr lang="en-US" i="1" dirty="0" smtClean="0"/>
              <a:t>Android Application Development FOR DUMMIES. New Jersey: Wiley Publishing Inc.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Overview: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Taking a picture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Making Selections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OCR </a:t>
            </a:r>
            <a:r>
              <a:rPr lang="en-US" sz="2000" dirty="0"/>
              <a:t>using Automatic Language Detection and Translate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Play audio and display text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droid_robot_question_mar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219" y="1481138"/>
            <a:ext cx="3881562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00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Quick Recap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High Level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Testing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References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Demo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Questions and Answers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Text in foreign languages are not understood</a:t>
            </a:r>
          </a:p>
          <a:p>
            <a:pPr lvl="1"/>
            <a:r>
              <a:rPr lang="en-US" dirty="0" smtClean="0"/>
              <a:t>Users with impaired vision</a:t>
            </a:r>
          </a:p>
          <a:p>
            <a:pPr lvl="1"/>
            <a:r>
              <a:rPr lang="en-US" dirty="0" smtClean="0"/>
              <a:t>Users that are illiterate.</a:t>
            </a:r>
          </a:p>
          <a:p>
            <a:endParaRPr lang="en-US" dirty="0" smtClean="0"/>
          </a:p>
          <a:p>
            <a:r>
              <a:rPr lang="en-US" dirty="0" smtClean="0"/>
              <a:t>Previous Solution</a:t>
            </a:r>
          </a:p>
          <a:p>
            <a:pPr lvl="1"/>
            <a:r>
              <a:rPr lang="en-US" dirty="0" smtClean="0"/>
              <a:t>Phone Reader</a:t>
            </a:r>
          </a:p>
          <a:p>
            <a:pPr lvl="2"/>
            <a:r>
              <a:rPr lang="en-US" dirty="0" smtClean="0"/>
              <a:t>Excellent novel idea.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Application with which users can take pictures, make selections and have selections read on their command.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Level Design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47800" y="1295400"/>
            <a:ext cx="1527250" cy="1447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Take Picture or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pening an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existing </a:t>
            </a:r>
            <a:r>
              <a:rPr lang="en-US" sz="2000" dirty="0" smtClean="0">
                <a:latin typeface="Calibri" pitchFamily="34" charset="0"/>
                <a:cs typeface="Arial" pitchFamily="34" charset="0"/>
              </a:rPr>
              <a:t>one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21881" y="1219200"/>
            <a:ext cx="1527250" cy="12025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Make Selections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95963" y="1219200"/>
            <a:ext cx="1527250" cy="12025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Send to server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6"/>
          <p:cNvCxnSpPr>
            <a:cxnSpLocks noChangeShapeType="1"/>
          </p:cNvCxnSpPr>
          <p:nvPr/>
        </p:nvCxnSpPr>
        <p:spPr bwMode="auto">
          <a:xfrm>
            <a:off x="2971800" y="1828800"/>
            <a:ext cx="946831" cy="0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cxnSp>
        <p:nvCxnSpPr>
          <p:cNvPr id="9" name="AutoShape 7"/>
          <p:cNvCxnSpPr>
            <a:cxnSpLocks noChangeShapeType="1"/>
          </p:cNvCxnSpPr>
          <p:nvPr/>
        </p:nvCxnSpPr>
        <p:spPr bwMode="auto">
          <a:xfrm>
            <a:off x="5449132" y="1847736"/>
            <a:ext cx="946831" cy="0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395963" y="3133411"/>
            <a:ext cx="1527250" cy="106018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Source image and coordinates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AutoShape 9"/>
          <p:cNvCxnSpPr>
            <a:cxnSpLocks noChangeShapeType="1"/>
            <a:endCxn id="10" idx="0"/>
          </p:cNvCxnSpPr>
          <p:nvPr/>
        </p:nvCxnSpPr>
        <p:spPr bwMode="auto">
          <a:xfrm>
            <a:off x="7142125" y="2433714"/>
            <a:ext cx="17463" cy="699697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21881" y="3054611"/>
            <a:ext cx="1527250" cy="12025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Image pre-processing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 flipH="1">
            <a:off x="5449132" y="3662960"/>
            <a:ext cx="946831" cy="546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</p:cNvCxnSpPr>
          <p:nvPr/>
        </p:nvCxnSpPr>
        <p:spPr bwMode="auto">
          <a:xfrm flipH="1">
            <a:off x="2975050" y="3662414"/>
            <a:ext cx="946831" cy="546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</p:cNvCxnSpPr>
          <p:nvPr/>
        </p:nvCxnSpPr>
        <p:spPr bwMode="auto">
          <a:xfrm>
            <a:off x="2243494" y="4577392"/>
            <a:ext cx="0" cy="620897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447800" y="3054611"/>
            <a:ext cx="1527250" cy="159370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Optical Character Recognition and Translation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AutoShape 15"/>
          <p:cNvCxnSpPr>
            <a:cxnSpLocks noChangeShapeType="1"/>
          </p:cNvCxnSpPr>
          <p:nvPr/>
        </p:nvCxnSpPr>
        <p:spPr bwMode="auto">
          <a:xfrm>
            <a:off x="2975050" y="5772264"/>
            <a:ext cx="946831" cy="0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447800" y="5198289"/>
            <a:ext cx="1527250" cy="12787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Send extracted text to device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>
            <a:off x="5449132" y="5772264"/>
            <a:ext cx="946831" cy="0"/>
          </a:xfrm>
          <a:prstGeom prst="straightConnector1">
            <a:avLst/>
          </a:prstGeom>
          <a:noFill/>
          <a:ln w="127000">
            <a:solidFill>
              <a:srgbClr val="F79646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921881" y="5198289"/>
            <a:ext cx="1527250" cy="12025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Text-to-speech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395963" y="5274488"/>
            <a:ext cx="1527250" cy="105011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Audio playback or text display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6" grpId="0" animBg="1"/>
      <p:bldP spid="7" grpId="0" animBg="1"/>
      <p:bldP spid="10" grpId="0" animBg="1"/>
      <p:bldP spid="12" grpId="0" animBg="1"/>
      <p:bldP spid="16" grpId="0" animBg="1"/>
      <p:bldP spid="18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365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27170"/>
            <a:ext cx="21336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 descr="E:\project presentation\20120910110452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97801" y="1564931"/>
            <a:ext cx="1619250" cy="2362200"/>
          </a:xfrm>
          <a:prstGeom prst="rect">
            <a:avLst/>
          </a:prstGeom>
          <a:noFill/>
          <a:extLst/>
        </p:spPr>
      </p:pic>
      <p:grpSp>
        <p:nvGrpSpPr>
          <p:cNvPr id="23" name="Group 22"/>
          <p:cNvGrpSpPr/>
          <p:nvPr/>
        </p:nvGrpSpPr>
        <p:grpSpPr>
          <a:xfrm>
            <a:off x="5435598" y="1968626"/>
            <a:ext cx="3403601" cy="1962910"/>
            <a:chOff x="533399" y="2514600"/>
            <a:chExt cx="7724199" cy="3141821"/>
          </a:xfrm>
        </p:grpSpPr>
        <p:pic>
          <p:nvPicPr>
            <p:cNvPr id="24" name="Picture 2" descr="E:\project presentation\20120910110452.jpe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534559" y="1513440"/>
              <a:ext cx="2569680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>
            <a:xfrm flipV="1">
              <a:off x="3905250" y="2743200"/>
              <a:ext cx="1885950" cy="6858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3848100" y="4038599"/>
              <a:ext cx="194310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724400" y="4572000"/>
              <a:ext cx="1088449" cy="609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" descr="E:\pictures\roi\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2599531"/>
              <a:ext cx="2444750" cy="287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3" descr="E:\pictures\roi\2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2849" y="3897332"/>
              <a:ext cx="2444749" cy="282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E:\pictures\roi\3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2849" y="5040332"/>
              <a:ext cx="2444749" cy="282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5791201" y="2962989"/>
              <a:ext cx="24447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Segment 1</a:t>
              </a:r>
              <a:endParaRPr lang="en-US" sz="1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91201" y="4231289"/>
              <a:ext cx="24447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Segment 2</a:t>
              </a:r>
              <a:endParaRPr lang="en-US" sz="1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12849" y="5410200"/>
              <a:ext cx="24447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Segment 3</a:t>
              </a:r>
              <a:endParaRPr lang="en-US" sz="1000" b="1" dirty="0"/>
            </a:p>
          </p:txBody>
        </p:sp>
      </p:grpSp>
      <p:pic>
        <p:nvPicPr>
          <p:cNvPr id="34" name="Picture 3" descr="E:\pictures\thresh\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64" y="4956910"/>
            <a:ext cx="2066636" cy="34088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E:\pictures\upsample\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253" y="4925341"/>
            <a:ext cx="2348346" cy="4040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E:\project presentation\20120910110713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86986" y="4019675"/>
            <a:ext cx="1618577" cy="237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457200" y="1526673"/>
            <a:ext cx="1524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Take picture</a:t>
            </a:r>
          </a:p>
          <a:p>
            <a:endParaRPr lang="en-US" sz="16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807853" y="1529346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Make selections</a:t>
            </a:r>
          </a:p>
          <a:p>
            <a:endParaRPr lang="en-US" sz="1600" i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5334000" y="1548825"/>
            <a:ext cx="2314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Image Segmentation</a:t>
            </a:r>
          </a:p>
          <a:p>
            <a:endParaRPr lang="en-US" sz="16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19100" y="3921325"/>
            <a:ext cx="2209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Image </a:t>
            </a:r>
            <a:r>
              <a:rPr lang="en-US" sz="1600" i="1" dirty="0" err="1" smtClean="0"/>
              <a:t>Thresholding</a:t>
            </a:r>
            <a:endParaRPr lang="en-US" sz="1600" i="1" dirty="0"/>
          </a:p>
          <a:p>
            <a:endParaRPr lang="en-US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2833253" y="3899697"/>
            <a:ext cx="22764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Image </a:t>
            </a:r>
            <a:r>
              <a:rPr lang="en-US" sz="1600" i="1" dirty="0" smtClean="0"/>
              <a:t>up-sampling</a:t>
            </a:r>
            <a:endParaRPr lang="en-US" sz="1600" i="1" dirty="0"/>
          </a:p>
          <a:p>
            <a:endParaRPr lang="en-US" i="1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5197762" y="3810000"/>
            <a:ext cx="19812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lnSpc>
                <a:spcPct val="150000"/>
              </a:lnSpc>
              <a:buFont typeface="Wingdings 3"/>
              <a:buNone/>
            </a:pPr>
            <a:r>
              <a:rPr lang="en-US" sz="1600" i="1" dirty="0" smtClean="0"/>
              <a:t>Perform action</a:t>
            </a:r>
          </a:p>
        </p:txBody>
      </p:sp>
    </p:spTree>
    <p:extLst>
      <p:ext uri="{BB962C8B-B14F-4D97-AF65-F5344CB8AC3E}">
        <p14:creationId xmlns:p14="http://schemas.microsoft.com/office/powerpoint/2010/main" val="408917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Performance Testing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Accuracy Testing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Usability Testing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Testing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006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Server-side processing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130 </a:t>
            </a:r>
            <a:r>
              <a:rPr lang="en-US" dirty="0" smtClean="0"/>
              <a:t>application executions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Testing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959985" cy="3622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268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List of optimizations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Image Pre-processing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Previously, break into regions, threshold, up-sample.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Now, threshold, up-sample, break into regions.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Translation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Previously, translate every selection </a:t>
            </a:r>
            <a:r>
              <a:rPr lang="en-US" dirty="0" err="1" smtClean="0"/>
              <a:t>seperetely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Now, concatenate all the selections’ text together and translate simultaneously.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Testing (cont.)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904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Optimized Server-side processing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Performance Testing (cont.)</a:t>
            </a:r>
            <a:endParaRPr 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2" y="2209800"/>
            <a:ext cx="4956175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26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678</TotalTime>
  <Words>430</Words>
  <Application>Microsoft Office PowerPoint</Application>
  <PresentationFormat>On-screen Show (4:3)</PresentationFormat>
  <Paragraphs>162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Phone Reader 2.0</vt:lpstr>
      <vt:lpstr>Overview</vt:lpstr>
      <vt:lpstr>Quick Recap</vt:lpstr>
      <vt:lpstr>High Level Design</vt:lpstr>
      <vt:lpstr>Implementation</vt:lpstr>
      <vt:lpstr>Testing</vt:lpstr>
      <vt:lpstr>Performance Testing</vt:lpstr>
      <vt:lpstr>Performance Testing (cont.)</vt:lpstr>
      <vt:lpstr>Performance Testing (cont.)</vt:lpstr>
      <vt:lpstr>Performance Testing (cont.)</vt:lpstr>
      <vt:lpstr>Accuracy Testing </vt:lpstr>
      <vt:lpstr>Usability Testing</vt:lpstr>
      <vt:lpstr>References</vt:lpstr>
      <vt:lpstr>Demo</vt:lpstr>
      <vt:lpstr>Questions and answers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Reader 2.0</dc:title>
  <dc:creator>Hadley</dc:creator>
  <cp:lastModifiedBy>Hadley</cp:lastModifiedBy>
  <cp:revision>119</cp:revision>
  <dcterms:created xsi:type="dcterms:W3CDTF">2012-03-31T12:29:04Z</dcterms:created>
  <dcterms:modified xsi:type="dcterms:W3CDTF">2012-11-22T22:00:26Z</dcterms:modified>
</cp:coreProperties>
</file>